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6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91" r:id="rId34"/>
    <p:sldId id="297" r:id="rId35"/>
    <p:sldId id="299" r:id="rId36"/>
    <p:sldId id="301" r:id="rId37"/>
    <p:sldId id="303" r:id="rId38"/>
    <p:sldId id="304" r:id="rId39"/>
    <p:sldId id="305" r:id="rId40"/>
    <p:sldId id="306" r:id="rId41"/>
    <p:sldId id="298" r:id="rId42"/>
    <p:sldId id="292" r:id="rId43"/>
    <p:sldId id="294" r:id="rId44"/>
    <p:sldId id="295" r:id="rId45"/>
  </p:sldIdLst>
  <p:sldSz cx="24384000" cy="13716000"/>
  <p:notesSz cx="6858000" cy="9144000"/>
  <p:embeddedFontLst>
    <p:embeddedFont>
      <p:font typeface="Gill Sans" panose="020B0604020202020204" charset="0"/>
      <p:regular r:id="rId47"/>
      <p:bold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Light" panose="020B0604020202020204" charset="0"/>
      <p:regular r:id="rId53"/>
      <p:bold r:id="rId54"/>
      <p:italic r:id="rId55"/>
      <p:boldItalic r:id="rId56"/>
    </p:embeddedFont>
    <p:embeddedFont>
      <p:font typeface="Open Sans SemiBold" panose="020B0706030804020204" pitchFamily="34" charset="0"/>
      <p:regular r:id="rId57"/>
      <p:bold r:id="rId58"/>
      <p:italic r:id="rId59"/>
      <p:boldItalic r:id="rId60"/>
    </p:embeddedFont>
    <p:embeddedFont>
      <p:font typeface="Roboto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HabtSQz9RLps+HwecxoQrP17q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9" d="100"/>
          <a:sy n="39" d="100"/>
        </p:scale>
        <p:origin x="432" y="-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c5d440ac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7fc5d440ac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48e111d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848e111d4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48e111d4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848e111d4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48e111d4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848e111d4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48e111d4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848e111d4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8e111d4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848e111d4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48e111d4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848e111d49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fc5d440a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fc5d440a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c5d440a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7fc5d440a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48e111d4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848e111d49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52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c5d440a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7fc5d440a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fc5d440ac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7fc5d440ac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c5d440ac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7fc5d440ac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fc5d440ac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7fc5d440ac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fc5d440ac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7fc5d440ac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48e111d4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848e111d4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48e111d4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848e111d49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48e111d49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848e111d49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48e111d49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848e111d49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48e111d49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848e111d49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48e111d49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848e111d49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48e111d49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848e111d49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48e111d4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848e111d49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fc5d440a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7fc5d440a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fc5d440a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7fc5d440a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329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fc5d440ac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7fc5d440ac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606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fc5d440ac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7fc5d440ac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fc5d440a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7fc5d440a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c5d440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7fc5d440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fc5d440a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7fc5d440a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fc5d440a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7fc5d440a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fc5d440a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7fc5d440a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2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body" idx="1"/>
          </p:nvPr>
        </p:nvSpPr>
        <p:spPr>
          <a:xfrm rot="5400000">
            <a:off x="7666050" y="-3246449"/>
            <a:ext cx="9051900" cy="2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3"/>
          <p:cNvSpPr txBox="1">
            <a:spLocks noGrp="1"/>
          </p:cNvSpPr>
          <p:nvPr>
            <p:ph type="title"/>
          </p:nvPr>
        </p:nvSpPr>
        <p:spPr>
          <a:xfrm rot="5400000">
            <a:off x="14570100" y="3657575"/>
            <a:ext cx="117030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" name="Google Shape;48;p63"/>
          <p:cNvSpPr txBox="1">
            <a:spLocks noGrp="1"/>
          </p:cNvSpPr>
          <p:nvPr>
            <p:ph type="body" idx="1"/>
          </p:nvPr>
        </p:nvSpPr>
        <p:spPr>
          <a:xfrm rot="5400000">
            <a:off x="3521100" y="-1752625"/>
            <a:ext cx="11703000" cy="163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4"/>
          <p:cNvSpPr txBox="1">
            <a:spLocks noGrp="1"/>
          </p:cNvSpPr>
          <p:nvPr>
            <p:ph type="ctrTitle"/>
          </p:nvPr>
        </p:nvSpPr>
        <p:spPr>
          <a:xfrm>
            <a:off x="1828800" y="4260850"/>
            <a:ext cx="207264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54"/>
          <p:cNvSpPr txBox="1"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 txBox="1">
            <a:spLocks noGrp="1"/>
          </p:cNvSpPr>
          <p:nvPr>
            <p:ph type="title"/>
          </p:nvPr>
        </p:nvSpPr>
        <p:spPr>
          <a:xfrm>
            <a:off x="1925638" y="8813800"/>
            <a:ext cx="207264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55"/>
          <p:cNvSpPr txBox="1"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6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56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10896600" cy="9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body" idx="2"/>
          </p:nvPr>
        </p:nvSpPr>
        <p:spPr>
          <a:xfrm>
            <a:off x="12268200" y="3200400"/>
            <a:ext cx="10896600" cy="9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57"/>
          <p:cNvSpPr txBox="1">
            <a:spLocks noGrp="1"/>
          </p:cNvSpPr>
          <p:nvPr>
            <p:ph type="body" idx="1"/>
          </p:nvPr>
        </p:nvSpPr>
        <p:spPr>
          <a:xfrm>
            <a:off x="1219200" y="3070225"/>
            <a:ext cx="10774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" name="Google Shape;29;p57"/>
          <p:cNvSpPr txBox="1">
            <a:spLocks noGrp="1"/>
          </p:cNvSpPr>
          <p:nvPr>
            <p:ph type="body" idx="2"/>
          </p:nvPr>
        </p:nvSpPr>
        <p:spPr>
          <a:xfrm>
            <a:off x="1219200" y="4349750"/>
            <a:ext cx="10774500" cy="79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body" idx="3"/>
          </p:nvPr>
        </p:nvSpPr>
        <p:spPr>
          <a:xfrm>
            <a:off x="12387263" y="3070225"/>
            <a:ext cx="10777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body" idx="4"/>
          </p:nvPr>
        </p:nvSpPr>
        <p:spPr>
          <a:xfrm>
            <a:off x="12387263" y="4349750"/>
            <a:ext cx="10777500" cy="79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8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 txBox="1">
            <a:spLocks noGrp="1"/>
          </p:cNvSpPr>
          <p:nvPr>
            <p:ph type="title"/>
          </p:nvPr>
        </p:nvSpPr>
        <p:spPr>
          <a:xfrm>
            <a:off x="1219200" y="546100"/>
            <a:ext cx="80217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body" idx="1"/>
          </p:nvPr>
        </p:nvSpPr>
        <p:spPr>
          <a:xfrm>
            <a:off x="9532938" y="546100"/>
            <a:ext cx="13632000" cy="117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body" idx="2"/>
          </p:nvPr>
        </p:nvSpPr>
        <p:spPr>
          <a:xfrm>
            <a:off x="1219200" y="2870200"/>
            <a:ext cx="8021700" cy="9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1"/>
          <p:cNvSpPr txBox="1">
            <a:spLocks noGrp="1"/>
          </p:cNvSpPr>
          <p:nvPr>
            <p:ph type="title"/>
          </p:nvPr>
        </p:nvSpPr>
        <p:spPr>
          <a:xfrm>
            <a:off x="4779963" y="9601200"/>
            <a:ext cx="146304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61"/>
          <p:cNvSpPr>
            <a:spLocks noGrp="1"/>
          </p:cNvSpPr>
          <p:nvPr>
            <p:ph type="pic" idx="2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4779963" y="10734675"/>
            <a:ext cx="146304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/>
          <p:nvPr/>
        </p:nvSpPr>
        <p:spPr>
          <a:xfrm>
            <a:off x="-114300" y="-88900"/>
            <a:ext cx="24612599" cy="1384289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30"/>
          <p:cNvSpPr/>
          <p:nvPr/>
        </p:nvSpPr>
        <p:spPr>
          <a:xfrm>
            <a:off x="-114300" y="-114300"/>
            <a:ext cx="24612599" cy="12039599"/>
          </a:xfrm>
          <a:prstGeom prst="rect">
            <a:avLst/>
          </a:prstGeom>
          <a:solidFill>
            <a:srgbClr val="6878A3">
              <a:alpha val="9019"/>
            </a:srgbClr>
          </a:solidFill>
          <a:ln w="25400" cap="flat" cmpd="sng">
            <a:solidFill>
              <a:srgbClr val="E6E6E6">
                <a:alpha val="901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" name="Google Shape;8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110700" y="889000"/>
            <a:ext cx="766763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0"/>
          <p:cNvSpPr/>
          <p:nvPr/>
        </p:nvSpPr>
        <p:spPr>
          <a:xfrm>
            <a:off x="22148800" y="12534900"/>
            <a:ext cx="711300" cy="711300"/>
          </a:xfrm>
          <a:prstGeom prst="roundRect">
            <a:avLst>
              <a:gd name="adj" fmla="val 11671"/>
            </a:avLst>
          </a:prstGeom>
          <a:noFill/>
          <a:ln w="12700" cap="flat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30"/>
          <p:cNvSpPr/>
          <p:nvPr/>
        </p:nvSpPr>
        <p:spPr>
          <a:xfrm>
            <a:off x="1473200" y="12623800"/>
            <a:ext cx="36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>
                <a:solidFill>
                  <a:srgbClr val="9A9A9A"/>
                </a:solidFill>
                <a:latin typeface="Open Sans"/>
                <a:ea typeface="Open Sans"/>
                <a:cs typeface="Open Sans"/>
                <a:sym typeface="Open Sans"/>
              </a:rPr>
              <a:t>InterLab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0"/>
          <p:cNvSpPr/>
          <p:nvPr/>
        </p:nvSpPr>
        <p:spPr>
          <a:xfrm rot="10800000" flipH="1">
            <a:off x="609600" y="952400"/>
            <a:ext cx="406500" cy="406500"/>
          </a:xfrm>
          <a:prstGeom prst="roundRect">
            <a:avLst>
              <a:gd name="adj" fmla="val 21676"/>
            </a:avLst>
          </a:prstGeom>
          <a:noFill/>
          <a:ln w="25400" cap="flat" cmpd="sng">
            <a:solidFill>
              <a:srgbClr val="FFFFFF">
                <a:alpha val="6901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2;p30"/>
          <p:cNvSpPr/>
          <p:nvPr/>
        </p:nvSpPr>
        <p:spPr>
          <a:xfrm rot="5400000">
            <a:off x="726325" y="1091375"/>
            <a:ext cx="180900" cy="125400"/>
          </a:xfrm>
          <a:prstGeom prst="triangle">
            <a:avLst>
              <a:gd name="adj" fmla="val 50000"/>
            </a:avLst>
          </a:prstGeom>
          <a:solidFill>
            <a:srgbClr val="FFFFFF">
              <a:alpha val="6901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y3K4fd1UgB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8rb.github.io/Interlab-Landing-Page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8rbstudio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ca0312/Interlab-BackEnd-Jav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hub.com/Juanca0312/Interlab-BackEnd-Java" TargetMode="External"/><Relationship Id="rId4" Type="http://schemas.openxmlformats.org/officeDocument/2006/relationships/hyperlink" Target="https://github.com/8rb/Interlab-Landing-Pag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 descr="X-keynote_dark.ppt_media/preview-2.mo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/>
          <p:nvPr/>
        </p:nvSpPr>
        <p:spPr>
          <a:xfrm>
            <a:off x="-114300" y="-88900"/>
            <a:ext cx="24612599" cy="1384299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6100" y="5008563"/>
            <a:ext cx="2984500" cy="3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fc5d440ac_1_25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40" name="Google Shape;140;g7fc5d440ac_1_25"/>
          <p:cNvSpPr txBox="1"/>
          <p:nvPr/>
        </p:nvSpPr>
        <p:spPr>
          <a:xfrm>
            <a:off x="422775" y="10797600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ES" sz="4800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Buscar Pasantía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417FB-2D4F-477A-9EA9-0DEDCE55CFD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350" y="2491950"/>
            <a:ext cx="18980025" cy="77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48e111d49_1_2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47" name="Google Shape;147;g848e111d49_1_2"/>
          <p:cNvSpPr txBox="1"/>
          <p:nvPr/>
        </p:nvSpPr>
        <p:spPr>
          <a:xfrm>
            <a:off x="797500" y="9888475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Calificar Empresa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10A0F-3AC4-4D4C-9DF8-E99D849E727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92" y="2263775"/>
            <a:ext cx="18024158" cy="7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8e111d49_1_10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53" name="Google Shape;153;g848e111d49_1_10"/>
          <p:cNvSpPr txBox="1"/>
          <p:nvPr/>
        </p:nvSpPr>
        <p:spPr>
          <a:xfrm>
            <a:off x="768925" y="10112675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Calificar Estudiante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F7504-A0EC-4882-8EC6-CDDA6104C05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533" y="2175175"/>
            <a:ext cx="17366933" cy="78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48e111d49_1_17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60" name="Google Shape;160;g848e111d49_1_17"/>
          <p:cNvSpPr txBox="1"/>
          <p:nvPr/>
        </p:nvSpPr>
        <p:spPr>
          <a:xfrm>
            <a:off x="797500" y="10088500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Crear Pasantía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FD0DE-C316-4C6A-813B-00903F6C05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" y="3627500"/>
            <a:ext cx="23775035" cy="54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48e111d49_1_26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69" name="Google Shape;169;g848e111d49_1_26"/>
          <p:cNvSpPr txBox="1"/>
          <p:nvPr/>
        </p:nvSpPr>
        <p:spPr>
          <a:xfrm>
            <a:off x="711775" y="10117075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Editar Perfil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E334B-60A4-4B04-AB12-2CDB0B61CE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64" y="2543825"/>
            <a:ext cx="20517485" cy="73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48e111d49_1_35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76" name="Google Shape;176;g848e111d49_1_35"/>
          <p:cNvSpPr txBox="1"/>
          <p:nvPr/>
        </p:nvSpPr>
        <p:spPr>
          <a:xfrm>
            <a:off x="537725" y="10344150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Login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D555B-E644-4136-8D17-F86A4B8465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342" y="2371724"/>
            <a:ext cx="18424208" cy="842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48e111d49_1_42"/>
          <p:cNvSpPr txBox="1">
            <a:spLocks noGrp="1"/>
          </p:cNvSpPr>
          <p:nvPr>
            <p:ph type="title"/>
          </p:nvPr>
        </p:nvSpPr>
        <p:spPr>
          <a:xfrm>
            <a:off x="1219200" y="51155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Flow Diagram</a:t>
            </a:r>
            <a:b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/>
          </a:p>
        </p:txBody>
      </p:sp>
      <p:sp>
        <p:nvSpPr>
          <p:cNvPr id="183" name="Google Shape;183;g848e111d49_1_42"/>
          <p:cNvSpPr txBox="1"/>
          <p:nvPr/>
        </p:nvSpPr>
        <p:spPr>
          <a:xfrm>
            <a:off x="716775" y="10738900"/>
            <a:ext cx="5925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Register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D998F-570F-4096-9F59-AC9CB9E6F7B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85" b="1123"/>
          <a:stretch/>
        </p:blipFill>
        <p:spPr bwMode="auto">
          <a:xfrm>
            <a:off x="3679725" y="2288175"/>
            <a:ext cx="16393954" cy="84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c5d440ac_1_31"/>
          <p:cNvSpPr txBox="1">
            <a:spLocks noGrp="1"/>
          </p:cNvSpPr>
          <p:nvPr>
            <p:ph type="title"/>
          </p:nvPr>
        </p:nvSpPr>
        <p:spPr>
          <a:xfrm>
            <a:off x="1219200" y="53040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Wireframes</a:t>
            </a:r>
            <a:endParaRPr sz="6400">
              <a:solidFill>
                <a:srgbClr val="89D9C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Login</a:t>
            </a:r>
            <a:endParaRPr sz="6400">
              <a:solidFill>
                <a:srgbClr val="4A86E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0" name="Google Shape;190;g7fc5d440ac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513" y="2973175"/>
            <a:ext cx="15970973" cy="89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fc5d440ac_1_38"/>
          <p:cNvSpPr txBox="1"/>
          <p:nvPr/>
        </p:nvSpPr>
        <p:spPr>
          <a:xfrm>
            <a:off x="9823200" y="945475"/>
            <a:ext cx="473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 Light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7fc5d440ac_1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936" y="2698211"/>
            <a:ext cx="14828126" cy="8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48e111d49_2_12"/>
          <p:cNvSpPr txBox="1"/>
          <p:nvPr/>
        </p:nvSpPr>
        <p:spPr>
          <a:xfrm>
            <a:off x="6419375" y="58618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1" dirty="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WIREFRAMES DESKTOP</a:t>
            </a:r>
            <a:endParaRPr sz="1400" b="1" i="0" u="none" strike="noStrike" cap="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59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2"/>
          <p:cNvGrpSpPr/>
          <p:nvPr/>
        </p:nvGrpSpPr>
        <p:grpSpPr>
          <a:xfrm>
            <a:off x="4440070" y="3094265"/>
            <a:ext cx="15512037" cy="6743699"/>
            <a:chOff x="5222850" y="3486151"/>
            <a:chExt cx="15054288" cy="6743699"/>
          </a:xfrm>
        </p:grpSpPr>
        <p:pic>
          <p:nvPicPr>
            <p:cNvPr id="61" name="Google Shape;61;p2"/>
            <p:cNvPicPr preferRelativeResize="0"/>
            <p:nvPr/>
          </p:nvPicPr>
          <p:blipFill rotWithShape="1">
            <a:blip r:embed="rId3">
              <a:alphaModFix/>
            </a:blip>
            <a:srcRect l="11500" r="-11500"/>
            <a:stretch/>
          </p:blipFill>
          <p:spPr>
            <a:xfrm>
              <a:off x="5222850" y="4990697"/>
              <a:ext cx="3009900" cy="3734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" name="Google Shape;62;p2"/>
            <p:cNvGrpSpPr/>
            <p:nvPr/>
          </p:nvGrpSpPr>
          <p:grpSpPr>
            <a:xfrm>
              <a:off x="9652000" y="3486151"/>
              <a:ext cx="10625138" cy="6743699"/>
              <a:chOff x="9020175" y="4038601"/>
              <a:chExt cx="10625138" cy="6743699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9020175" y="4038601"/>
                <a:ext cx="10617200" cy="1893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r>
                  <a:rPr lang="es-ES" sz="9600" b="0" i="0" u="none" strike="noStrike" cap="none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Interlab</a:t>
                </a:r>
                <a:endParaRPr sz="9600" b="0" i="0" u="none" strike="noStrike" cap="none">
                  <a:solidFill>
                    <a:srgbClr val="CDCDCD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028113" y="7483677"/>
                <a:ext cx="10617200" cy="1930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800"/>
                  <a:buFont typeface="Arial"/>
                  <a:buNone/>
                </a:pPr>
                <a:r>
                  <a:rPr lang="es-ES" sz="48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Curso:</a:t>
                </a:r>
                <a:r>
                  <a:rPr lang="es-ES" sz="4800" b="0" i="0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0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Aplicaciones </a:t>
                </a:r>
                <a:r>
                  <a:rPr lang="es-ES" sz="4200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Open </a:t>
                </a:r>
                <a:r>
                  <a:rPr lang="es-ES" sz="4200" dirty="0" err="1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Source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Carrera:</a:t>
                </a:r>
                <a:r>
                  <a:rPr lang="es-ES" sz="4200" b="0" i="0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Ingeniería de Software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Profesor:</a:t>
                </a:r>
                <a:r>
                  <a:rPr lang="es-ES" sz="4200" b="0" i="1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r>
                  <a:rPr lang="es-ES" sz="4200" b="0" i="0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Ángel Augusto Velásquez </a:t>
                </a:r>
                <a:r>
                  <a:rPr lang="es-ES" sz="4200" b="0" i="0" u="none" strike="noStrike" cap="none" dirty="0" err="1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Nuñez</a:t>
                </a:r>
                <a:endParaRPr sz="4200" b="0" i="0" u="none" strike="noStrike" cap="none" dirty="0">
                  <a:solidFill>
                    <a:srgbClr val="CDCDCD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Sección:</a:t>
                </a:r>
                <a:r>
                  <a:rPr lang="es-ES" sz="4200" b="0" i="1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SW51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r>
                  <a:rPr lang="es-ES" sz="4200" b="0" i="1" u="sng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Ciclo:</a:t>
                </a:r>
                <a:r>
                  <a:rPr lang="es-ES" sz="4200" b="0" i="1" u="none" strike="noStrike" cap="none" dirty="0">
                    <a:solidFill>
                      <a:srgbClr val="CDCDCD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2020-01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" name="Google Shape;65;p2"/>
              <p:cNvGrpSpPr/>
              <p:nvPr/>
            </p:nvGrpSpPr>
            <p:grpSpPr>
              <a:xfrm>
                <a:off x="9028113" y="6115870"/>
                <a:ext cx="9817099" cy="4666430"/>
                <a:chOff x="0" y="-719"/>
                <a:chExt cx="6183" cy="2207"/>
              </a:xfrm>
            </p:grpSpPr>
            <p:cxnSp>
              <p:nvCxnSpPr>
                <p:cNvPr id="66" name="Google Shape;66;p2"/>
                <p:cNvCxnSpPr/>
                <p:nvPr/>
              </p:nvCxnSpPr>
              <p:spPr>
                <a:xfrm>
                  <a:off x="2" y="-719"/>
                  <a:ext cx="618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80808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0" y="1488"/>
                  <a:ext cx="618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80808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68" name="Google Shape;68;p2"/>
          <p:cNvSpPr/>
          <p:nvPr/>
        </p:nvSpPr>
        <p:spPr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3712798" y="10629621"/>
            <a:ext cx="173739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90000"/>
              </a:lnSpc>
              <a:buSzPts val="3600"/>
            </a:pPr>
            <a:r>
              <a:rPr lang="es-E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de la exposición T</a:t>
            </a:r>
            <a:r>
              <a:rPr lang="es-ES" sz="3600" dirty="0">
                <a:solidFill>
                  <a:srgbClr val="FFFFFF"/>
                </a:solidFill>
              </a:rPr>
              <a:t>B3</a:t>
            </a:r>
            <a:r>
              <a:rPr lang="es-E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3600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https://www.youtube.com/watch?v=y3K4fd1UgBM</a:t>
            </a:r>
            <a:endParaRPr lang="en-US" sz="3600" u="sng" dirty="0">
              <a:solidFill>
                <a:schemeClr val="hlink"/>
              </a:solidFill>
            </a:endParaRPr>
          </a:p>
          <a:p>
            <a:pPr lvl="0" algn="ctr">
              <a:lnSpc>
                <a:spcPct val="90000"/>
              </a:lnSpc>
              <a:buSzPts val="3600"/>
            </a:pPr>
            <a:endParaRPr sz="3600" u="sng" dirty="0">
              <a:solidFill>
                <a:schemeClr val="hlink"/>
              </a:solidFill>
              <a:sym typeface="Open Sans Light"/>
            </a:endParaRP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c5d440ac_1_46"/>
          <p:cNvSpPr txBox="1"/>
          <p:nvPr/>
        </p:nvSpPr>
        <p:spPr>
          <a:xfrm>
            <a:off x="9823200" y="549275"/>
            <a:ext cx="473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 Dark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7fc5d440ac_1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788" y="2302075"/>
            <a:ext cx="17408424" cy="97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fc5d440ac_1_55"/>
          <p:cNvSpPr txBox="1"/>
          <p:nvPr/>
        </p:nvSpPr>
        <p:spPr>
          <a:xfrm>
            <a:off x="7006050" y="66432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 oferta Light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7fc5d440ac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437" y="2292463"/>
            <a:ext cx="16199124" cy="91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c5d440ac_1_66"/>
          <p:cNvSpPr txBox="1"/>
          <p:nvPr/>
        </p:nvSpPr>
        <p:spPr>
          <a:xfrm>
            <a:off x="7006050" y="60772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 oferta Dark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7fc5d440ac_1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6250" y="2174100"/>
            <a:ext cx="16691499" cy="9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fc5d440ac_1_76"/>
          <p:cNvSpPr txBox="1"/>
          <p:nvPr/>
        </p:nvSpPr>
        <p:spPr>
          <a:xfrm>
            <a:off x="7006050" y="7586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Empresa Light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7fc5d440ac_1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563" y="2491462"/>
            <a:ext cx="15578874" cy="87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c5d440ac_1_84"/>
          <p:cNvSpPr txBox="1"/>
          <p:nvPr/>
        </p:nvSpPr>
        <p:spPr>
          <a:xfrm>
            <a:off x="7006050" y="96617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Empresa Dark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7fc5d440ac_1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575" y="2520775"/>
            <a:ext cx="15578850" cy="867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48e111d49_2_1"/>
          <p:cNvSpPr txBox="1"/>
          <p:nvPr/>
        </p:nvSpPr>
        <p:spPr>
          <a:xfrm>
            <a:off x="7006050" y="966175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Buscar pasantía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848e111d49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975" y="2425950"/>
            <a:ext cx="16887154" cy="94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48e111d49_2_12"/>
          <p:cNvSpPr txBox="1"/>
          <p:nvPr/>
        </p:nvSpPr>
        <p:spPr>
          <a:xfrm>
            <a:off x="6419375" y="58618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1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WIREFRAMES MOBILE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48e111d49_2_17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Empresa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43" name="Google Shape;243;g848e111d49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850" y="2567550"/>
            <a:ext cx="5026500" cy="89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48e111d49_2_22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 Estudiante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49" name="Google Shape;249;g848e111d49_2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888" y="2458625"/>
            <a:ext cx="5066675" cy="90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48e111d49_2_28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55" name="Google Shape;255;g848e111d49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125" y="2608025"/>
            <a:ext cx="5026475" cy="89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"/>
          <p:cNvGrpSpPr/>
          <p:nvPr/>
        </p:nvGrpSpPr>
        <p:grpSpPr>
          <a:xfrm>
            <a:off x="1450975" y="815975"/>
            <a:ext cx="1930959" cy="1192213"/>
            <a:chOff x="0" y="58"/>
            <a:chExt cx="1216" cy="751"/>
          </a:xfrm>
        </p:grpSpPr>
        <p:sp>
          <p:nvSpPr>
            <p:cNvPr id="75" name="Google Shape;75;p3"/>
            <p:cNvSpPr/>
            <p:nvPr/>
          </p:nvSpPr>
          <p:spPr>
            <a:xfrm>
              <a:off x="0" y="58"/>
              <a:ext cx="1216" cy="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ES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Startup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" y="518"/>
              <a:ext cx="107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30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InterLab</a:t>
              </a:r>
              <a:endParaRPr sz="3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7" name="Google Shape;77;p3"/>
          <p:cNvSpPr/>
          <p:nvPr/>
        </p:nvSpPr>
        <p:spPr>
          <a:xfrm>
            <a:off x="1211794" y="2168191"/>
            <a:ext cx="9201150" cy="105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Miembros de la startup: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3" descr="A picture containing outdoor, building, man, stand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2129" t="25904"/>
          <a:stretch/>
        </p:blipFill>
        <p:spPr>
          <a:xfrm>
            <a:off x="7245051" y="3550642"/>
            <a:ext cx="4544254" cy="661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 descr="A person wearing a suit and tie&#10;&#10;Description automatically generated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282"/>
          <a:stretch/>
        </p:blipFill>
        <p:spPr>
          <a:xfrm>
            <a:off x="1211794" y="3720579"/>
            <a:ext cx="4953000" cy="666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 descr="A person standing in front of a fir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1094" y="3550641"/>
            <a:ext cx="5348565" cy="683558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12594696" y="9725879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Omar Clavijo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836306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Rodrigo Ramírez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211794" y="9982200"/>
            <a:ext cx="4953000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Juan Hernández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Ingeniería de Software</a:t>
            </a:r>
            <a:endParaRPr sz="3600" b="0" i="1" u="none" strike="noStrike" cap="none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8491661" y="9761330"/>
            <a:ext cx="5706817" cy="23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i="1" dirty="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Christian Espíritu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1" u="none" strike="noStrike" cap="none" dirty="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Ciencias de la Computación</a:t>
            </a:r>
            <a:endParaRPr sz="3600" b="0" i="1" u="none" strike="noStrike" cap="none" dirty="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" name="Picture 2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49EE77D5-29FC-4380-86CE-214F97D420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226" t="13501" r="27502"/>
          <a:stretch/>
        </p:blipFill>
        <p:spPr>
          <a:xfrm>
            <a:off x="12828585" y="3550641"/>
            <a:ext cx="5014665" cy="6546188"/>
          </a:xfrm>
          <a:prstGeom prst="rect">
            <a:avLst/>
          </a:prstGeom>
        </p:spPr>
      </p:pic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DE5B36C-35EE-4D29-AC6A-C0AB2D358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86976" y="3550642"/>
            <a:ext cx="5417620" cy="6614715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48e111d49_2_34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Registro Empresa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61" name="Google Shape;261;g848e111d49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075" y="2377725"/>
            <a:ext cx="5276675" cy="9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48e111d49_2_47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Registro Estudiante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67" name="Google Shape;267;g848e111d49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888" y="2558738"/>
            <a:ext cx="4836675" cy="85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48e111d49_2_40"/>
          <p:cNvSpPr txBox="1"/>
          <p:nvPr/>
        </p:nvSpPr>
        <p:spPr>
          <a:xfrm>
            <a:off x="6500275" y="1148250"/>
            <a:ext cx="103719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Landing Page Mobile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9A4D9-FBAB-46C2-8FAC-7EF006A8AE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132" y="2678401"/>
            <a:ext cx="5127943" cy="94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fc5d440ac_0_80"/>
          <p:cNvSpPr txBox="1">
            <a:spLocks noGrp="1"/>
          </p:cNvSpPr>
          <p:nvPr>
            <p:ph type="title"/>
          </p:nvPr>
        </p:nvSpPr>
        <p:spPr>
          <a:xfrm>
            <a:off x="789575" y="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Landing Page</a:t>
            </a:r>
            <a:endParaRPr/>
          </a:p>
        </p:txBody>
      </p:sp>
      <p:sp>
        <p:nvSpPr>
          <p:cNvPr id="307" name="Google Shape;307;g7fc5d440ac_0_80"/>
          <p:cNvSpPr txBox="1"/>
          <p:nvPr/>
        </p:nvSpPr>
        <p:spPr>
          <a:xfrm>
            <a:off x="8858250" y="11056175"/>
            <a:ext cx="10695838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90000"/>
              </a:lnSpc>
              <a:buSzPts val="3000"/>
            </a:pPr>
            <a:r>
              <a:rPr lang="en-US" sz="3600" dirty="0">
                <a:hlinkClick r:id="rId3"/>
              </a:rPr>
              <a:t>https://8rb.github.io/Interlab-Landing-Page/</a:t>
            </a:r>
            <a:r>
              <a:rPr lang="es-ES" sz="3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/</a:t>
            </a:r>
            <a:endParaRPr sz="36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7FE68-2CCB-4C2A-80D6-EE3067643B6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28" y="1955260"/>
            <a:ext cx="15631160" cy="87032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fc5d440ac_0_80"/>
          <p:cNvSpPr txBox="1">
            <a:spLocks noGrp="1"/>
          </p:cNvSpPr>
          <p:nvPr>
            <p:ph type="title"/>
          </p:nvPr>
        </p:nvSpPr>
        <p:spPr>
          <a:xfrm>
            <a:off x="789575" y="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RESTful API</a:t>
            </a:r>
            <a:endParaRPr dirty="0"/>
          </a:p>
        </p:txBody>
      </p:sp>
      <p:sp>
        <p:nvSpPr>
          <p:cNvPr id="307" name="Google Shape;307;g7fc5d440ac_0_80"/>
          <p:cNvSpPr txBox="1"/>
          <p:nvPr/>
        </p:nvSpPr>
        <p:spPr>
          <a:xfrm>
            <a:off x="8858250" y="11056175"/>
            <a:ext cx="10695838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90000"/>
              </a:lnSpc>
              <a:buSzPts val="3000"/>
            </a:pPr>
            <a:r>
              <a:rPr lang="en-US" sz="3200" dirty="0">
                <a:hlinkClick r:id="rId3"/>
              </a:rPr>
              <a:t>https://github.com/Juanca0312/Interlab-BackEnd-Java</a:t>
            </a:r>
            <a:endParaRPr sz="36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202">
            <a:extLst>
              <a:ext uri="{FF2B5EF4-FFF2-40B4-BE49-F238E27FC236}">
                <a16:creationId xmlns:a16="http://schemas.microsoft.com/office/drawing/2014/main" id="{D8829811-7C7E-4286-B315-62EBA97EAD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28" y="2286000"/>
            <a:ext cx="15402560" cy="791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740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AFF638-B601-45D2-990B-C745417793B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46583" r="1651" b="7809"/>
          <a:stretch/>
        </p:blipFill>
        <p:spPr bwMode="auto">
          <a:xfrm>
            <a:off x="2943859" y="4750752"/>
            <a:ext cx="17944465" cy="54505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305;g7fc5d440ac_0_80">
            <a:extLst>
              <a:ext uri="{FF2B5EF4-FFF2-40B4-BE49-F238E27FC236}">
                <a16:creationId xmlns:a16="http://schemas.microsoft.com/office/drawing/2014/main" id="{3B158274-F368-42BD-83D7-E952EA8C16AF}"/>
              </a:ext>
            </a:extLst>
          </p:cNvPr>
          <p:cNvSpPr txBox="1">
            <a:spLocks/>
          </p:cNvSpPr>
          <p:nvPr/>
        </p:nvSpPr>
        <p:spPr>
          <a:xfrm>
            <a:off x="789575" y="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Endpoints</a:t>
            </a:r>
            <a:endParaRPr lang="es-ES" dirty="0"/>
          </a:p>
        </p:txBody>
      </p:sp>
      <p:sp>
        <p:nvSpPr>
          <p:cNvPr id="11" name="Google Shape;314;g7fc5d440ac_1_98">
            <a:extLst>
              <a:ext uri="{FF2B5EF4-FFF2-40B4-BE49-F238E27FC236}">
                <a16:creationId xmlns:a16="http://schemas.microsoft.com/office/drawing/2014/main" id="{F6FB1E71-5CCB-408C-A928-3EBF25598E10}"/>
              </a:ext>
            </a:extLst>
          </p:cNvPr>
          <p:cNvSpPr txBox="1"/>
          <p:nvPr/>
        </p:nvSpPr>
        <p:spPr>
          <a:xfrm>
            <a:off x="232050" y="2286000"/>
            <a:ext cx="13937700" cy="16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Algunos endpoints implementados en el API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1851527"/>
      </p:ext>
    </p:extLst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5;g7fc5d440ac_0_80">
            <a:extLst>
              <a:ext uri="{FF2B5EF4-FFF2-40B4-BE49-F238E27FC236}">
                <a16:creationId xmlns:a16="http://schemas.microsoft.com/office/drawing/2014/main" id="{3B158274-F368-42BD-83D7-E952EA8C16AF}"/>
              </a:ext>
            </a:extLst>
          </p:cNvPr>
          <p:cNvSpPr txBox="1">
            <a:spLocks/>
          </p:cNvSpPr>
          <p:nvPr/>
        </p:nvSpPr>
        <p:spPr>
          <a:xfrm>
            <a:off x="789575" y="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Documentación</a:t>
            </a:r>
            <a:endParaRPr lang="es-ES" dirty="0"/>
          </a:p>
        </p:txBody>
      </p:sp>
      <p:sp>
        <p:nvSpPr>
          <p:cNvPr id="11" name="Google Shape;314;g7fc5d440ac_1_98">
            <a:extLst>
              <a:ext uri="{FF2B5EF4-FFF2-40B4-BE49-F238E27FC236}">
                <a16:creationId xmlns:a16="http://schemas.microsoft.com/office/drawing/2014/main" id="{F6FB1E71-5CCB-408C-A928-3EBF25598E10}"/>
              </a:ext>
            </a:extLst>
          </p:cNvPr>
          <p:cNvSpPr txBox="1"/>
          <p:nvPr/>
        </p:nvSpPr>
        <p:spPr>
          <a:xfrm>
            <a:off x="-825225" y="1671891"/>
            <a:ext cx="13937700" cy="16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Algunos endpoints probados utilizando Postman: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14;g7fc5d440ac_1_98">
            <a:extLst>
              <a:ext uri="{FF2B5EF4-FFF2-40B4-BE49-F238E27FC236}">
                <a16:creationId xmlns:a16="http://schemas.microsoft.com/office/drawing/2014/main" id="{B99802DA-2A8B-4AAE-B31F-CA9657DD6081}"/>
              </a:ext>
            </a:extLst>
          </p:cNvPr>
          <p:cNvSpPr txBox="1"/>
          <p:nvPr/>
        </p:nvSpPr>
        <p:spPr>
          <a:xfrm>
            <a:off x="1997532" y="5401181"/>
            <a:ext cx="6559275" cy="16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36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POST </a:t>
            </a:r>
            <a:r>
              <a:rPr lang="es-ES" sz="3600" b="0" i="0" u="none" strike="noStrike" cap="none" dirty="0" err="1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users</a:t>
            </a:r>
            <a:r>
              <a:rPr lang="es-ES" sz="36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203">
            <a:extLst>
              <a:ext uri="{FF2B5EF4-FFF2-40B4-BE49-F238E27FC236}">
                <a16:creationId xmlns:a16="http://schemas.microsoft.com/office/drawing/2014/main" id="{03FA5E52-7030-49C8-91F8-52F7BB926C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11" y="3667189"/>
            <a:ext cx="15323364" cy="83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52917"/>
      </p:ext>
    </p:extLst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5;g7fc5d440ac_0_80">
            <a:extLst>
              <a:ext uri="{FF2B5EF4-FFF2-40B4-BE49-F238E27FC236}">
                <a16:creationId xmlns:a16="http://schemas.microsoft.com/office/drawing/2014/main" id="{3B158274-F368-42BD-83D7-E952EA8C16AF}"/>
              </a:ext>
            </a:extLst>
          </p:cNvPr>
          <p:cNvSpPr txBox="1">
            <a:spLocks/>
          </p:cNvSpPr>
          <p:nvPr/>
        </p:nvSpPr>
        <p:spPr>
          <a:xfrm>
            <a:off x="789575" y="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Documentación</a:t>
            </a:r>
            <a:endParaRPr lang="es-ES" dirty="0"/>
          </a:p>
        </p:txBody>
      </p:sp>
      <p:sp>
        <p:nvSpPr>
          <p:cNvPr id="6" name="Google Shape;314;g7fc5d440ac_1_98">
            <a:extLst>
              <a:ext uri="{FF2B5EF4-FFF2-40B4-BE49-F238E27FC236}">
                <a16:creationId xmlns:a16="http://schemas.microsoft.com/office/drawing/2014/main" id="{B99802DA-2A8B-4AAE-B31F-CA9657DD6081}"/>
              </a:ext>
            </a:extLst>
          </p:cNvPr>
          <p:cNvSpPr txBox="1"/>
          <p:nvPr/>
        </p:nvSpPr>
        <p:spPr>
          <a:xfrm>
            <a:off x="0" y="5429756"/>
            <a:ext cx="6559275" cy="16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36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DELETE user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205">
            <a:extLst>
              <a:ext uri="{FF2B5EF4-FFF2-40B4-BE49-F238E27FC236}">
                <a16:creationId xmlns:a16="http://schemas.microsoft.com/office/drawing/2014/main" id="{265CD3F8-C1D3-46C0-AE22-FB73F19AC2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30" y="2149663"/>
            <a:ext cx="15672070" cy="9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23820"/>
      </p:ext>
    </p:extLst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5;g7fc5d440ac_0_80">
            <a:extLst>
              <a:ext uri="{FF2B5EF4-FFF2-40B4-BE49-F238E27FC236}">
                <a16:creationId xmlns:a16="http://schemas.microsoft.com/office/drawing/2014/main" id="{3B158274-F368-42BD-83D7-E952EA8C16AF}"/>
              </a:ext>
            </a:extLst>
          </p:cNvPr>
          <p:cNvSpPr txBox="1">
            <a:spLocks/>
          </p:cNvSpPr>
          <p:nvPr/>
        </p:nvSpPr>
        <p:spPr>
          <a:xfrm>
            <a:off x="789575" y="0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Documentación</a:t>
            </a:r>
            <a:endParaRPr lang="es-ES" dirty="0"/>
          </a:p>
        </p:txBody>
      </p:sp>
      <p:sp>
        <p:nvSpPr>
          <p:cNvPr id="6" name="Google Shape;314;g7fc5d440ac_1_98">
            <a:extLst>
              <a:ext uri="{FF2B5EF4-FFF2-40B4-BE49-F238E27FC236}">
                <a16:creationId xmlns:a16="http://schemas.microsoft.com/office/drawing/2014/main" id="{B99802DA-2A8B-4AAE-B31F-CA9657DD6081}"/>
              </a:ext>
            </a:extLst>
          </p:cNvPr>
          <p:cNvSpPr txBox="1"/>
          <p:nvPr/>
        </p:nvSpPr>
        <p:spPr>
          <a:xfrm>
            <a:off x="-345618" y="5843081"/>
            <a:ext cx="6559275" cy="16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3600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GET </a:t>
            </a:r>
            <a:r>
              <a:rPr lang="es-ES" sz="3600" dirty="0" err="1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companies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218">
            <a:extLst>
              <a:ext uri="{FF2B5EF4-FFF2-40B4-BE49-F238E27FC236}">
                <a16:creationId xmlns:a16="http://schemas.microsoft.com/office/drawing/2014/main" id="{DF453388-46D2-46A2-9EDF-8FAC0DDB37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27906" y="2286000"/>
            <a:ext cx="15131869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98421"/>
      </p:ext>
    </p:extLst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5;g7fc5d440ac_0_80">
            <a:extLst>
              <a:ext uri="{FF2B5EF4-FFF2-40B4-BE49-F238E27FC236}">
                <a16:creationId xmlns:a16="http://schemas.microsoft.com/office/drawing/2014/main" id="{3B158274-F368-42BD-83D7-E952EA8C16AF}"/>
              </a:ext>
            </a:extLst>
          </p:cNvPr>
          <p:cNvSpPr txBox="1">
            <a:spLocks/>
          </p:cNvSpPr>
          <p:nvPr/>
        </p:nvSpPr>
        <p:spPr>
          <a:xfrm>
            <a:off x="0" y="222421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6400" dirty="0" err="1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Unit</a:t>
            </a: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s-ES" sz="6400" dirty="0" err="1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Testing</a:t>
            </a:r>
            <a:endParaRPr lang="es-ES" dirty="0"/>
          </a:p>
        </p:txBody>
      </p:sp>
      <p:sp>
        <p:nvSpPr>
          <p:cNvPr id="6" name="Google Shape;314;g7fc5d440ac_1_98">
            <a:extLst>
              <a:ext uri="{FF2B5EF4-FFF2-40B4-BE49-F238E27FC236}">
                <a16:creationId xmlns:a16="http://schemas.microsoft.com/office/drawing/2014/main" id="{B99802DA-2A8B-4AAE-B31F-CA9657DD6081}"/>
              </a:ext>
            </a:extLst>
          </p:cNvPr>
          <p:cNvSpPr txBox="1"/>
          <p:nvPr/>
        </p:nvSpPr>
        <p:spPr>
          <a:xfrm>
            <a:off x="-345618" y="5843081"/>
            <a:ext cx="6559275" cy="16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3600" dirty="0" err="1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Controllers</a:t>
            </a:r>
            <a:r>
              <a:rPr lang="es-ES" sz="3600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Test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F2270-C902-40F4-A784-308551E9A0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57" y="2286000"/>
            <a:ext cx="16521518" cy="91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7515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4"/>
          <p:cNvGrpSpPr/>
          <p:nvPr/>
        </p:nvGrpSpPr>
        <p:grpSpPr>
          <a:xfrm>
            <a:off x="1450975" y="815975"/>
            <a:ext cx="4198566" cy="1136650"/>
            <a:chOff x="0" y="58"/>
            <a:chExt cx="2644" cy="716"/>
          </a:xfrm>
        </p:grpSpPr>
        <p:sp>
          <p:nvSpPr>
            <p:cNvPr id="92" name="Google Shape;92;p4"/>
            <p:cNvSpPr/>
            <p:nvPr/>
          </p:nvSpPr>
          <p:spPr>
            <a:xfrm>
              <a:off x="0" y="58"/>
              <a:ext cx="1809" cy="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ES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Bienvenido</a:t>
              </a:r>
              <a:endParaRPr sz="4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" y="483"/>
              <a:ext cx="263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30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Inicio de la presentación</a:t>
              </a:r>
              <a:endParaRPr sz="3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457700" y="3498850"/>
            <a:ext cx="15468600" cy="7175500"/>
            <a:chOff x="3505200" y="3498850"/>
            <a:chExt cx="15468600" cy="7175500"/>
          </a:xfrm>
        </p:grpSpPr>
        <p:sp>
          <p:nvSpPr>
            <p:cNvPr id="95" name="Google Shape;95;p4"/>
            <p:cNvSpPr/>
            <p:nvPr/>
          </p:nvSpPr>
          <p:spPr>
            <a:xfrm>
              <a:off x="3505200" y="4991100"/>
              <a:ext cx="5664200" cy="41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lang="es-ES" sz="6400" b="0" i="0" u="none" strike="noStrike" cap="none">
                  <a:solidFill>
                    <a:srgbClr val="89D9C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Integrantes del grupo: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0948988" y="3498850"/>
              <a:ext cx="8024812" cy="71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 dirty="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Rodrigo Ramírez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419" sz="5400" b="0" i="0" u="none" strike="noStrike" cap="none" dirty="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Christian Espíritu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 dirty="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Omar Clavijo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0" indent="-685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5400"/>
                <a:buFont typeface="Arial"/>
                <a:buChar char="•"/>
              </a:pPr>
              <a:r>
                <a:rPr lang="es-ES" sz="5400" b="0" i="0" u="none" strike="noStrike" cap="none" dirty="0">
                  <a:solidFill>
                    <a:srgbClr val="B3B3B3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Juan Carlos Hernández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4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5;g7fc5d440ac_0_80">
            <a:extLst>
              <a:ext uri="{FF2B5EF4-FFF2-40B4-BE49-F238E27FC236}">
                <a16:creationId xmlns:a16="http://schemas.microsoft.com/office/drawing/2014/main" id="{3B158274-F368-42BD-83D7-E952EA8C16AF}"/>
              </a:ext>
            </a:extLst>
          </p:cNvPr>
          <p:cNvSpPr txBox="1">
            <a:spLocks/>
          </p:cNvSpPr>
          <p:nvPr/>
        </p:nvSpPr>
        <p:spPr>
          <a:xfrm>
            <a:off x="418872" y="543697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6400" dirty="0" err="1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Unit</a:t>
            </a: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s-ES" sz="6400" dirty="0" err="1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Testing</a:t>
            </a:r>
            <a:endParaRPr lang="es-ES" dirty="0"/>
          </a:p>
        </p:txBody>
      </p:sp>
      <p:sp>
        <p:nvSpPr>
          <p:cNvPr id="6" name="Google Shape;314;g7fc5d440ac_1_98">
            <a:extLst>
              <a:ext uri="{FF2B5EF4-FFF2-40B4-BE49-F238E27FC236}">
                <a16:creationId xmlns:a16="http://schemas.microsoft.com/office/drawing/2014/main" id="{B99802DA-2A8B-4AAE-B31F-CA9657DD6081}"/>
              </a:ext>
            </a:extLst>
          </p:cNvPr>
          <p:cNvSpPr txBox="1"/>
          <p:nvPr/>
        </p:nvSpPr>
        <p:spPr>
          <a:xfrm>
            <a:off x="0" y="2506756"/>
            <a:ext cx="6559275" cy="16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3600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 </a:t>
            </a:r>
            <a:r>
              <a:rPr lang="es-ES" sz="3600" dirty="0" err="1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Request</a:t>
            </a:r>
            <a:r>
              <a:rPr lang="es-ES" sz="3600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Test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F03E1-DBA0-4DE4-9E73-B4684A1C0B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03" y="4222656"/>
            <a:ext cx="22458194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08550"/>
      </p:ext>
    </p:extLst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c5d440ac_1_98"/>
          <p:cNvSpPr txBox="1">
            <a:spLocks noGrp="1"/>
          </p:cNvSpPr>
          <p:nvPr>
            <p:ph type="title"/>
          </p:nvPr>
        </p:nvSpPr>
        <p:spPr>
          <a:xfrm>
            <a:off x="4550250" y="0"/>
            <a:ext cx="152835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que utilizamos</a:t>
            </a:r>
            <a:endParaRPr dirty="0"/>
          </a:p>
        </p:txBody>
      </p:sp>
      <p:sp>
        <p:nvSpPr>
          <p:cNvPr id="14" name="Google Shape;314;g7fc5d440ac_1_98">
            <a:extLst>
              <a:ext uri="{FF2B5EF4-FFF2-40B4-BE49-F238E27FC236}">
                <a16:creationId xmlns:a16="http://schemas.microsoft.com/office/drawing/2014/main" id="{BD62E02B-D9C8-44EF-B041-7BB533B43603}"/>
              </a:ext>
            </a:extLst>
          </p:cNvPr>
          <p:cNvSpPr txBox="1"/>
          <p:nvPr/>
        </p:nvSpPr>
        <p:spPr>
          <a:xfrm>
            <a:off x="232050" y="2286000"/>
            <a:ext cx="13937700" cy="16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el desarrollo del RESTful API: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15;g7fc5d440ac_1_98">
            <a:extLst>
              <a:ext uri="{FF2B5EF4-FFF2-40B4-BE49-F238E27FC236}">
                <a16:creationId xmlns:a16="http://schemas.microsoft.com/office/drawing/2014/main" id="{B4B20833-2DD5-4E49-B6E5-0CD5C1BD751A}"/>
              </a:ext>
            </a:extLst>
          </p:cNvPr>
          <p:cNvSpPr txBox="1"/>
          <p:nvPr/>
        </p:nvSpPr>
        <p:spPr>
          <a:xfrm>
            <a:off x="9032456" y="9993908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0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Framework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15;g7fc5d440ac_1_98">
            <a:extLst>
              <a:ext uri="{FF2B5EF4-FFF2-40B4-BE49-F238E27FC236}">
                <a16:creationId xmlns:a16="http://schemas.microsoft.com/office/drawing/2014/main" id="{63D74920-D4F5-4159-ADAF-655829117641}"/>
              </a:ext>
            </a:extLst>
          </p:cNvPr>
          <p:cNvSpPr txBox="1"/>
          <p:nvPr/>
        </p:nvSpPr>
        <p:spPr>
          <a:xfrm>
            <a:off x="958011" y="9993908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4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Lenguaje de programación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15;g7fc5d440ac_1_98">
            <a:extLst>
              <a:ext uri="{FF2B5EF4-FFF2-40B4-BE49-F238E27FC236}">
                <a16:creationId xmlns:a16="http://schemas.microsoft.com/office/drawing/2014/main" id="{932A79C5-12E2-4E8C-BAC3-351A4690A1E4}"/>
              </a:ext>
            </a:extLst>
          </p:cNvPr>
          <p:cNvSpPr txBox="1"/>
          <p:nvPr/>
        </p:nvSpPr>
        <p:spPr>
          <a:xfrm>
            <a:off x="17183102" y="10083304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0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Java – Logos Download">
            <a:extLst>
              <a:ext uri="{FF2B5EF4-FFF2-40B4-BE49-F238E27FC236}">
                <a16:creationId xmlns:a16="http://schemas.microsoft.com/office/drawing/2014/main" id="{11881532-C758-4B54-A9EE-B70371D6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70" y="4911781"/>
            <a:ext cx="2811881" cy="47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A86FFC8-6EDA-40AB-B1F4-EEF06C38F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606" y="6560812"/>
            <a:ext cx="6896100" cy="177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8B2D0A0-F6DA-42D1-9050-CB1D4892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352" y="5400674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768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c5d440ac_1_98"/>
          <p:cNvSpPr txBox="1">
            <a:spLocks noGrp="1"/>
          </p:cNvSpPr>
          <p:nvPr>
            <p:ph type="title"/>
          </p:nvPr>
        </p:nvSpPr>
        <p:spPr>
          <a:xfrm>
            <a:off x="4550250" y="0"/>
            <a:ext cx="152835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que utilizamos</a:t>
            </a:r>
            <a:endParaRPr dirty="0"/>
          </a:p>
        </p:txBody>
      </p:sp>
      <p:sp>
        <p:nvSpPr>
          <p:cNvPr id="315" name="Google Shape;315;g7fc5d440ac_1_98"/>
          <p:cNvSpPr txBox="1"/>
          <p:nvPr/>
        </p:nvSpPr>
        <p:spPr>
          <a:xfrm>
            <a:off x="10920314" y="9614475"/>
            <a:ext cx="1942369" cy="114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7fc5d440ac_1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30626" y="6105525"/>
            <a:ext cx="2910062" cy="311528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7fc5d440ac_1_98"/>
          <p:cNvSpPr txBox="1"/>
          <p:nvPr/>
        </p:nvSpPr>
        <p:spPr>
          <a:xfrm>
            <a:off x="20357569" y="9595003"/>
            <a:ext cx="2587950" cy="1124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7fc5d440ac_1_98"/>
          <p:cNvSpPr txBox="1"/>
          <p:nvPr/>
        </p:nvSpPr>
        <p:spPr>
          <a:xfrm>
            <a:off x="15957232" y="9608386"/>
            <a:ext cx="1835812" cy="13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4;g7fc5d440ac_1_98">
            <a:extLst>
              <a:ext uri="{FF2B5EF4-FFF2-40B4-BE49-F238E27FC236}">
                <a16:creationId xmlns:a16="http://schemas.microsoft.com/office/drawing/2014/main" id="{ACA4F0DF-3669-415F-A918-78C5B4B4EA3C}"/>
              </a:ext>
            </a:extLst>
          </p:cNvPr>
          <p:cNvSpPr txBox="1"/>
          <p:nvPr/>
        </p:nvSpPr>
        <p:spPr>
          <a:xfrm>
            <a:off x="-771526" y="2451066"/>
            <a:ext cx="20205225" cy="181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el desarrollo del Responsive Landing page: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AutoShape 4" descr="Visual Studio Code Vector Logo - Download Free SVG Icon ...">
            <a:extLst>
              <a:ext uri="{FF2B5EF4-FFF2-40B4-BE49-F238E27FC236}">
                <a16:creationId xmlns:a16="http://schemas.microsoft.com/office/drawing/2014/main" id="{E52A971C-8804-4306-B0C5-396819774F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3957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Google Shape;315;g7fc5d440ac_1_98">
            <a:extLst>
              <a:ext uri="{FF2B5EF4-FFF2-40B4-BE49-F238E27FC236}">
                <a16:creationId xmlns:a16="http://schemas.microsoft.com/office/drawing/2014/main" id="{18931AD3-18B6-4DEE-8A5E-9815CD648C9A}"/>
              </a:ext>
            </a:extLst>
          </p:cNvPr>
          <p:cNvSpPr txBox="1"/>
          <p:nvPr/>
        </p:nvSpPr>
        <p:spPr>
          <a:xfrm>
            <a:off x="574950" y="4642425"/>
            <a:ext cx="58224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5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Editor de texto: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6" name="Picture 8" descr="I want the old blue infinity logo! · Issue #36877 · microsoft ...">
            <a:extLst>
              <a:ext uri="{FF2B5EF4-FFF2-40B4-BE49-F238E27FC236}">
                <a16:creationId xmlns:a16="http://schemas.microsoft.com/office/drawing/2014/main" id="{D5211AD6-15A7-4100-A131-C0CA42849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37" y="5766774"/>
            <a:ext cx="4815887" cy="36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15;g7fc5d440ac_1_98">
            <a:extLst>
              <a:ext uri="{FF2B5EF4-FFF2-40B4-BE49-F238E27FC236}">
                <a16:creationId xmlns:a16="http://schemas.microsoft.com/office/drawing/2014/main" id="{D88FD2CA-DD33-48F4-A27F-B2FAC8589334}"/>
              </a:ext>
            </a:extLst>
          </p:cNvPr>
          <p:cNvSpPr txBox="1"/>
          <p:nvPr/>
        </p:nvSpPr>
        <p:spPr>
          <a:xfrm>
            <a:off x="1438481" y="9278383"/>
            <a:ext cx="4095337" cy="141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48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Visual Studio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48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Code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6827D2-1C82-412C-98F9-E577C9575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25" r="2128"/>
          <a:stretch/>
        </p:blipFill>
        <p:spPr>
          <a:xfrm>
            <a:off x="10541011" y="6077215"/>
            <a:ext cx="2679755" cy="3143594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9DFBF83-BDF5-40B0-9138-E6CB63E46F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04" t="15687" r="9608" b="3483"/>
          <a:stretch/>
        </p:blipFill>
        <p:spPr>
          <a:xfrm>
            <a:off x="15259051" y="5951675"/>
            <a:ext cx="3232174" cy="327847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fc5d440ac_2_26"/>
          <p:cNvSpPr txBox="1">
            <a:spLocks noGrp="1"/>
          </p:cNvSpPr>
          <p:nvPr>
            <p:ph type="title"/>
          </p:nvPr>
        </p:nvSpPr>
        <p:spPr>
          <a:xfrm>
            <a:off x="5402525" y="501350"/>
            <a:ext cx="129333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que utilizamos</a:t>
            </a:r>
            <a:endParaRPr dirty="0"/>
          </a:p>
        </p:txBody>
      </p:sp>
      <p:sp>
        <p:nvSpPr>
          <p:cNvPr id="337" name="Google Shape;337;g7fc5d440ac_2_26"/>
          <p:cNvSpPr txBox="1"/>
          <p:nvPr/>
        </p:nvSpPr>
        <p:spPr>
          <a:xfrm>
            <a:off x="961850" y="2527200"/>
            <a:ext cx="109278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el control de Versiones: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g7fc5d440ac_2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483" y="5860208"/>
            <a:ext cx="3166882" cy="30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7fc5d440ac_2_26"/>
          <p:cNvSpPr txBox="1"/>
          <p:nvPr/>
        </p:nvSpPr>
        <p:spPr>
          <a:xfrm>
            <a:off x="1139483" y="9347383"/>
            <a:ext cx="3166882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GitHub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7fc5d440ac_2_26"/>
          <p:cNvSpPr txBox="1"/>
          <p:nvPr/>
        </p:nvSpPr>
        <p:spPr>
          <a:xfrm>
            <a:off x="6627345" y="9347383"/>
            <a:ext cx="3968647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-ES" sz="6400" b="0" i="0" u="none" strike="noStrike" cap="none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</a:t>
            </a:r>
            <a:r>
              <a:rPr lang="es-ES" sz="6400" dirty="0">
                <a:solidFill>
                  <a:srgbClr val="4A86E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7fc5d440ac_2_26"/>
          <p:cNvSpPr txBox="1"/>
          <p:nvPr/>
        </p:nvSpPr>
        <p:spPr>
          <a:xfrm>
            <a:off x="11869175" y="6345561"/>
            <a:ext cx="12432931" cy="433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de </a:t>
            </a:r>
            <a:r>
              <a:rPr lang="es-ES" sz="3600" dirty="0">
                <a:solidFill>
                  <a:srgbClr val="FFFFFF"/>
                </a:solidFill>
              </a:rPr>
              <a:t>los </a:t>
            </a:r>
            <a:r>
              <a:rPr lang="es-E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repositorios: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s-ES" sz="3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Char char="•"/>
            </a:pPr>
            <a:r>
              <a:rPr lang="es-ES" sz="3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https://github.com/8rb/Interlab-Landing-Page</a:t>
            </a:r>
            <a:endParaRPr lang="es-ES" sz="36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endParaRPr lang="es-ES" sz="3600" u="sng" dirty="0">
              <a:solidFill>
                <a:schemeClr val="hlink"/>
              </a:solidFill>
            </a:endParaRPr>
          </a:p>
          <a:p>
            <a:pPr marL="571500" marR="0" lvl="0" indent="-571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3600" u="sng" dirty="0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https://github.com/Juanca0312/Interlab-BackEnd-Java</a:t>
            </a:r>
            <a:endParaRPr lang="en-US" sz="3600" u="sng" dirty="0">
              <a:solidFill>
                <a:schemeClr val="hlink"/>
              </a:solidFill>
            </a:endParaRPr>
          </a:p>
        </p:txBody>
      </p:sp>
      <p:pic>
        <p:nvPicPr>
          <p:cNvPr id="342" name="Google Shape;342;g7fc5d440ac_2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8415" y="5778152"/>
            <a:ext cx="3306508" cy="331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5"/>
          <p:cNvGrpSpPr/>
          <p:nvPr/>
        </p:nvGrpSpPr>
        <p:grpSpPr>
          <a:xfrm>
            <a:off x="4330700" y="4990697"/>
            <a:ext cx="15722600" cy="3734607"/>
            <a:chOff x="4876800" y="4990697"/>
            <a:chExt cx="15722600" cy="3734607"/>
          </a:xfrm>
        </p:grpSpPr>
        <p:pic>
          <p:nvPicPr>
            <p:cNvPr id="348" name="Google Shape;348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76800" y="4990697"/>
              <a:ext cx="3009900" cy="3734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9" name="Google Shape;349;p25"/>
            <p:cNvGrpSpPr/>
            <p:nvPr/>
          </p:nvGrpSpPr>
          <p:grpSpPr>
            <a:xfrm>
              <a:off x="9982200" y="5638800"/>
              <a:ext cx="10617200" cy="2781703"/>
              <a:chOff x="9350375" y="6191250"/>
              <a:chExt cx="10617200" cy="2781703"/>
            </a:xfrm>
          </p:grpSpPr>
          <p:sp>
            <p:nvSpPr>
              <p:cNvPr id="350" name="Google Shape;350;p25"/>
              <p:cNvSpPr/>
              <p:nvPr/>
            </p:nvSpPr>
            <p:spPr>
              <a:xfrm>
                <a:off x="9350375" y="6191250"/>
                <a:ext cx="10617200" cy="1893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r>
                  <a:rPr lang="es-ES" sz="9600" b="0" i="0" u="none" strike="noStrike" cap="none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Gracias por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r>
                  <a:rPr lang="es-ES" sz="9600" b="0" i="0" u="none" strike="noStrike" cap="none">
                    <a:solidFill>
                      <a:srgbClr val="CDCDCD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su atención.</a:t>
                </a:r>
                <a:endParaRPr sz="9600" b="0" i="0" u="none" strike="noStrike" cap="none">
                  <a:solidFill>
                    <a:srgbClr val="CDCDCD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</p:txBody>
          </p:sp>
          <p:cxnSp>
            <p:nvCxnSpPr>
              <p:cNvPr id="351" name="Google Shape;351;p25"/>
              <p:cNvCxnSpPr/>
              <p:nvPr/>
            </p:nvCxnSpPr>
            <p:spPr>
              <a:xfrm>
                <a:off x="9350375" y="8972953"/>
                <a:ext cx="9813924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80808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2" name="Google Shape;352;p25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1450975" y="815975"/>
            <a:ext cx="5472111" cy="1136650"/>
            <a:chOff x="0" y="58"/>
            <a:chExt cx="3446" cy="716"/>
          </a:xfrm>
        </p:grpSpPr>
        <p:sp>
          <p:nvSpPr>
            <p:cNvPr id="103" name="Google Shape;103;p5"/>
            <p:cNvSpPr/>
            <p:nvPr/>
          </p:nvSpPr>
          <p:spPr>
            <a:xfrm>
              <a:off x="0" y="58"/>
              <a:ext cx="3446" cy="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ES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Nombre del producto</a:t>
              </a:r>
              <a:endParaRPr sz="4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" y="483"/>
              <a:ext cx="90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30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InterLab</a:t>
              </a:r>
              <a:endParaRPr sz="3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5" name="Google Shape;105;p5"/>
          <p:cNvSpPr/>
          <p:nvPr/>
        </p:nvSpPr>
        <p:spPr>
          <a:xfrm>
            <a:off x="3505200" y="6622945"/>
            <a:ext cx="17373600" cy="429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nombre de nuestro producto es </a:t>
            </a:r>
            <a:r>
              <a:rPr lang="es-ES" sz="4000" b="0" i="0" u="sng" strike="noStrike" cap="non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InterLab</a:t>
            </a:r>
            <a:r>
              <a:rPr lang="es-ES" sz="4000" b="0" i="0" u="none" strike="noStrike" cap="none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una aplicación web en el cual los estudiantes universitarios serán capaces de acceder a ofertas de pasantías de empresas a nivel global. De la misma manera, las empresas podrán ofrecer ofertas de pasantías y serán capaces de filtrar y analizar las solicitudes de trabajo.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3505200" y="3841750"/>
            <a:ext cx="119253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Nuestro proyecto trata de la </a:t>
            </a:r>
            <a:r>
              <a:rPr lang="es-ES" sz="4800" b="1" i="0" u="none" strike="noStrike" cap="none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creación </a:t>
            </a:r>
            <a:r>
              <a:rPr lang="es-ES" sz="4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una </a:t>
            </a:r>
            <a:r>
              <a:rPr lang="es-ES" sz="4800" b="1" i="0" u="none" strike="noStrike" cap="none">
                <a:solidFill>
                  <a:srgbClr val="47E7A3"/>
                </a:solidFill>
                <a:latin typeface="Open Sans"/>
                <a:ea typeface="Open Sans"/>
                <a:cs typeface="Open Sans"/>
                <a:sym typeface="Open Sans"/>
              </a:rPr>
              <a:t>aplicación web</a:t>
            </a:r>
            <a:r>
              <a:rPr lang="es-ES" sz="4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22317752" y="12705834"/>
            <a:ext cx="352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c5d440ac_0_0"/>
          <p:cNvSpPr txBox="1">
            <a:spLocks noGrp="1"/>
          </p:cNvSpPr>
          <p:nvPr>
            <p:ph type="title"/>
          </p:nvPr>
        </p:nvSpPr>
        <p:spPr>
          <a:xfrm>
            <a:off x="372700" y="5124875"/>
            <a:ext cx="82743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es-ES" sz="6400" dirty="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Diagrama de Clases</a:t>
            </a:r>
            <a:endParaRPr sz="6400" dirty="0">
              <a:solidFill>
                <a:srgbClr val="89D9C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es-ES" sz="300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Link : https://www.lucidchart.com/invitations/accept/5b8c1cda-c821-42d8-90f0-cf6b36474b7e</a:t>
            </a:r>
            <a:endParaRPr sz="3000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7381C-BD34-4D7C-8232-F5D924935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628" y="411258"/>
            <a:ext cx="14488143" cy="108472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fc5d440ac_0_5"/>
          <p:cNvSpPr txBox="1">
            <a:spLocks noGrp="1"/>
          </p:cNvSpPr>
          <p:nvPr>
            <p:ph type="title"/>
          </p:nvPr>
        </p:nvSpPr>
        <p:spPr>
          <a:xfrm>
            <a:off x="181550" y="3925450"/>
            <a:ext cx="6685800" cy="4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Diagrama de Base de Datos</a:t>
            </a:r>
            <a:endParaRPr/>
          </a:p>
        </p:txBody>
      </p:sp>
      <p:sp>
        <p:nvSpPr>
          <p:cNvPr id="119" name="Google Shape;119;g7fc5d440ac_0_5"/>
          <p:cNvSpPr txBox="1"/>
          <p:nvPr/>
        </p:nvSpPr>
        <p:spPr>
          <a:xfrm>
            <a:off x="854900" y="7028975"/>
            <a:ext cx="53391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Enlace Lucidchart: https://www.lucidchart.com/invitations/accept/1698b48f-7f0f-4859-a371-529f7ff4637f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98D8137-3F07-4BC4-AB7D-617F717B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700" y="545250"/>
            <a:ext cx="13624040" cy="112578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fc5d440ac_0_13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400">
                <a:solidFill>
                  <a:srgbClr val="89D9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Overview</a:t>
            </a:r>
            <a:endParaRPr/>
          </a:p>
        </p:txBody>
      </p:sp>
      <p:sp>
        <p:nvSpPr>
          <p:cNvPr id="126" name="Google Shape;126;g7fc5d440ac_0_13"/>
          <p:cNvSpPr txBox="1"/>
          <p:nvPr/>
        </p:nvSpPr>
        <p:spPr>
          <a:xfrm>
            <a:off x="15976500" y="6273150"/>
            <a:ext cx="718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1" i="0" u="none" strike="noStrike" cap="none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Context Diagram</a:t>
            </a:r>
            <a:endParaRPr sz="4800" b="1" i="0" u="none" strike="noStrike" cap="none">
              <a:solidFill>
                <a:srgbClr val="65A0E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59BA5-E4B5-455C-93FB-097E6228489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24"/>
          <a:stretch/>
        </p:blipFill>
        <p:spPr bwMode="auto">
          <a:xfrm>
            <a:off x="1219200" y="2493978"/>
            <a:ext cx="11982450" cy="9307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fc5d440ac_1_10"/>
          <p:cNvSpPr txBox="1"/>
          <p:nvPr/>
        </p:nvSpPr>
        <p:spPr>
          <a:xfrm>
            <a:off x="16168250" y="6273138"/>
            <a:ext cx="718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1" i="0" u="none" strike="noStrike" cap="none" dirty="0" err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Container</a:t>
            </a:r>
            <a:r>
              <a:rPr lang="es-ES" sz="4800" b="1" i="0" u="none" strike="noStrike" cap="none" dirty="0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ES" sz="4800" b="1" i="0" u="none" strike="noStrike" cap="none" dirty="0" err="1">
                <a:solidFill>
                  <a:srgbClr val="65A0E2"/>
                </a:solidFill>
                <a:latin typeface="Open Sans"/>
                <a:ea typeface="Open Sans"/>
                <a:cs typeface="Open Sans"/>
                <a:sym typeface="Open Sans"/>
              </a:rPr>
              <a:t>Diagram</a:t>
            </a:r>
            <a:endParaRPr sz="4800" b="1" i="0" u="none" strike="noStrike" cap="none" dirty="0">
              <a:solidFill>
                <a:srgbClr val="65A0E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C7233-9337-450E-87D9-A7A8E588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3" y="581659"/>
            <a:ext cx="16036105" cy="11243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g screen 02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408</Words>
  <Application>Microsoft Office PowerPoint</Application>
  <PresentationFormat>Custom</PresentationFormat>
  <Paragraphs>114</Paragraphs>
  <Slides>44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Roboto</vt:lpstr>
      <vt:lpstr>Open Sans</vt:lpstr>
      <vt:lpstr>Arial</vt:lpstr>
      <vt:lpstr>Open Sans Light</vt:lpstr>
      <vt:lpstr>Gill Sans</vt:lpstr>
      <vt:lpstr>Open Sans SemiBold</vt:lpstr>
      <vt:lpstr>big screen 02 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Diagrama de Clases Link : https://www.lucidchart.com/invitations/accept/5b8c1cda-c821-42d8-90f0-cf6b36474b7e</vt:lpstr>
      <vt:lpstr>Diagrama de Base de Datos</vt:lpstr>
      <vt:lpstr>Architecture Overview</vt:lpstr>
      <vt:lpstr>PowerPoint Presentation</vt:lpstr>
      <vt:lpstr>User Flow Diagram </vt:lpstr>
      <vt:lpstr>User Flow Diagram </vt:lpstr>
      <vt:lpstr>User Flow Diagram </vt:lpstr>
      <vt:lpstr>User Flow Diagram </vt:lpstr>
      <vt:lpstr>User Flow Diagram </vt:lpstr>
      <vt:lpstr>User Flow Diagram </vt:lpstr>
      <vt:lpstr>User Flow Diagram </vt:lpstr>
      <vt:lpstr>Wireframes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Landing Page</vt:lpstr>
      <vt:lpstr>RESTful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Herramientas que utilizamos</vt:lpstr>
      <vt:lpstr>Herramientas que utilizamos</vt:lpstr>
      <vt:lpstr>Herramientas que utilizamos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8rb</dc:creator>
  <cp:lastModifiedBy>u201815199 (Ramirez Bracamonte, Rodrigo)</cp:lastModifiedBy>
  <cp:revision>19</cp:revision>
  <dcterms:modified xsi:type="dcterms:W3CDTF">2020-06-06T02:06:13Z</dcterms:modified>
</cp:coreProperties>
</file>